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7" autoAdjust="0"/>
    <p:restoredTop sz="83309" autoAdjust="0"/>
  </p:normalViewPr>
  <p:slideViewPr>
    <p:cSldViewPr>
      <p:cViewPr varScale="1">
        <p:scale>
          <a:sx n="86" d="100"/>
          <a:sy n="86" d="100"/>
        </p:scale>
        <p:origin x="152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7" d="100"/>
          <a:sy n="87" d="100"/>
        </p:scale>
        <p:origin x="-19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smtClean="0"/>
              <a:t>can</a:t>
            </a:r>
            <a:r>
              <a:rPr lang="en-US" baseline="0" dirty="0" smtClean="0"/>
              <a:t> be anywhere from 20-40</a:t>
            </a:r>
            <a:r>
              <a:rPr lang="en-US" dirty="0" smtClean="0"/>
              <a:t> </a:t>
            </a:r>
            <a:r>
              <a:rPr lang="en-US" dirty="0" smtClean="0"/>
              <a:t>minutes.</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smtClean="0"/>
              <a:t>Symbol size = 0.06 * feet to last row      </a:t>
            </a:r>
          </a:p>
          <a:p>
            <a:r>
              <a:rPr lang="en-US" dirty="0" smtClean="0"/>
              <a:t>Audience size = 50 * (symbol size in inches)^2</a:t>
            </a:r>
          </a:p>
          <a:p>
            <a:endParaRPr lang="en-US" dirty="0" smtClean="0"/>
          </a:p>
          <a:p>
            <a:r>
              <a:rPr lang="en-US" dirty="0" smtClean="0"/>
              <a:t>Just make sure you can read the slide from the back row.</a:t>
            </a:r>
          </a:p>
          <a:p>
            <a:endParaRPr lang="en-US" dirty="0" smtClean="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smtClean="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smtClean="0"/>
              <a:t>Keep your bullet points short – presentations are for general ideas, not details.  And you do the talking, keep the slides as a media-oriented backup to what you are saying.</a:t>
            </a:r>
          </a:p>
          <a:p>
            <a:r>
              <a:rPr lang="en-US" smtClean="0"/>
              <a:t>If you have to put up lengthy quotes (and think really hard about whether you REALLY need to), then read quotes out loud so everyone goes together (e.g., my dilbert comics).  Don’t expect the audience to read when they should be listening to you.</a:t>
            </a:r>
          </a:p>
          <a:p>
            <a:endParaRPr lang="en-US" smtClean="0"/>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mtClean="0"/>
              <a:t>Use 6 bullets or less.</a:t>
            </a:r>
          </a:p>
          <a:p>
            <a:endParaRPr lang="en-US" smtClean="0"/>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smtClean="0"/>
              <a:t>You should be the most interesting thing up there.</a:t>
            </a:r>
          </a:p>
          <a:p>
            <a:r>
              <a:rPr lang="en-US" smtClean="0"/>
              <a:t>The material on your slides should be the second most important thing.</a:t>
            </a:r>
          </a:p>
          <a:p>
            <a:r>
              <a:rPr lang="en-US" smtClean="0"/>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smtClean="0"/>
              <a:t>You should be the most</a:t>
            </a:r>
            <a:r>
              <a:rPr lang="en-US" baseline="0" dirty="0" smtClean="0"/>
              <a:t> interesting thing up there.</a:t>
            </a:r>
            <a:endParaRPr lang="en-US" dirty="0" smtClean="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smtClean="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smtClean="0"/>
              <a:t>“Presentable” is context dependent.  Don’t over or under dress.</a:t>
            </a:r>
          </a:p>
          <a:p>
            <a:r>
              <a:rPr lang="en-US" smtClean="0"/>
              <a:t>Standing isn’t the only way, the British academic frequently sits.  Socractes lead his students around.  Americans stand, so should you in most cases.</a:t>
            </a:r>
          </a:p>
          <a:p>
            <a:r>
              <a:rPr lang="en-US" smtClean="0"/>
              <a:t>Making contact requires eye-contact (no reading) and using gestures to “bring them in”.  Memorization sounds forced, but do learn to work extemporaneously from an outline.</a:t>
            </a:r>
          </a:p>
          <a:p>
            <a:r>
              <a:rPr lang="en-US" smtClean="0"/>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r>
              <a:rPr lang="en-US" smtClean="0"/>
              <a:t>Keep their attention through whatever appropriate means possible (e.g., stories, pictures, nonsense)</a:t>
            </a:r>
          </a:p>
          <a:p>
            <a:r>
              <a:rPr lang="en-US" smtClean="0"/>
              <a:t>Other general ideas:</a:t>
            </a:r>
          </a:p>
          <a:p>
            <a:r>
              <a:rPr lang="en-US" smtClean="0"/>
              <a:t>	Nervousness – it’s inevitable.  When I’m nervous and I know what I’m talking about, I’m dynamite!</a:t>
            </a:r>
          </a:p>
          <a:p>
            <a:r>
              <a:rPr lang="en-US" smtClean="0"/>
              <a:t>	Review each slide, then discuss it</a:t>
            </a:r>
          </a:p>
          <a:p>
            <a:r>
              <a:rPr lang="en-US" smtClean="0"/>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smtClean="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dirty="0" smtClean="0"/>
              <a:t>I often treat my</a:t>
            </a:r>
            <a:r>
              <a:rPr lang="en-US" baseline="0" dirty="0" smtClean="0"/>
              <a:t> talks as annotated demos. E.g., My Welcome-to-Calvin talk based entirely on cs.calvin.edu webpages. You could consider this for your final presentation.</a:t>
            </a:r>
          </a:p>
          <a:p>
            <a:r>
              <a:rPr lang="en-US" baseline="0" dirty="0" smtClean="0"/>
              <a:t>Include a “demo” slide with key goals listed, and perhaps some hidden screen dump pages in case the demo doesn’t work.</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Time your practice sessions closely.</a:t>
            </a:r>
          </a:p>
          <a:p>
            <a:r>
              <a:rPr lang="en-US" dirty="0" smtClean="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smtClean="0"/>
              <a:t>Comments:</a:t>
            </a:r>
          </a:p>
          <a:p>
            <a:pPr marL="171450" indent="-171450">
              <a:buFont typeface="Arial" pitchFamily="34" charset="0"/>
              <a:buChar char="•"/>
            </a:pPr>
            <a:r>
              <a:rPr lang="en-US" dirty="0" smtClean="0"/>
              <a:t>My</a:t>
            </a:r>
            <a:r>
              <a:rPr lang="en-US" baseline="0" dirty="0" smtClean="0"/>
              <a:t> comments</a:t>
            </a:r>
          </a:p>
          <a:p>
            <a:pPr marL="171450" indent="-171450">
              <a:buFont typeface="Arial" pitchFamily="34" charset="0"/>
              <a:buChar char="•"/>
            </a:pPr>
            <a:r>
              <a:rPr lang="en-US" baseline="0" dirty="0" smtClean="0"/>
              <a:t>Other student comments</a:t>
            </a:r>
          </a:p>
          <a:p>
            <a:pPr marL="171450" indent="-171450">
              <a:buFont typeface="Arial" pitchFamily="34" charset="0"/>
              <a:buChar char="•"/>
            </a:pPr>
            <a:r>
              <a:rPr lang="en-US" baseline="0" dirty="0" smtClean="0"/>
              <a:t>Questions during the presentation</a:t>
            </a:r>
          </a:p>
          <a:p>
            <a:pPr marL="171450" indent="-171450">
              <a:buFont typeface="Arial" pitchFamily="34" charset="0"/>
              <a:buChar char="•"/>
            </a:pPr>
            <a:r>
              <a:rPr lang="en-US" baseline="0" dirty="0" smtClean="0"/>
              <a:t>Your own reflections on how things went</a:t>
            </a:r>
          </a:p>
          <a:p>
            <a:pPr marL="0" indent="0">
              <a:buFont typeface="Arial" pitchFamily="34" charset="0"/>
              <a:buNone/>
            </a:pPr>
            <a:r>
              <a:rPr lang="en-US" baseline="0" dirty="0" smtClean="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smtClean="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smtClean="0"/>
              <a:t>You’re going to be nervous; if you’re not, you simply don’t have a realistic grasp of the gravity</a:t>
            </a:r>
            <a:r>
              <a:rPr lang="en-US" baseline="0" dirty="0" smtClean="0"/>
              <a:t> of the situation.</a:t>
            </a:r>
            <a:endParaRPr lang="en-US" dirty="0" smtClean="0"/>
          </a:p>
          <a:p>
            <a:r>
              <a:rPr lang="en-US" dirty="0" smtClean="0"/>
              <a:t>“When I’m a bit nervous and I know what I’m talking about, I’m dynamite.” – Herb </a:t>
            </a:r>
            <a:r>
              <a:rPr lang="en-US" dirty="0" err="1" smtClean="0"/>
              <a:t>Dershem</a:t>
            </a:r>
            <a:endParaRPr lang="en-US" dirty="0" smtClean="0"/>
          </a:p>
          <a:p>
            <a:endParaRPr lang="en-US" dirty="0" smtClean="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dirty="0" smtClean="0"/>
              <a:t>Never underestimate the value of a good presentation.  It may be the only thing some people see of your work. Knowing your stuff is important, but it’s not the only thing.  Communication</a:t>
            </a:r>
            <a:r>
              <a:rPr lang="en-US" baseline="0" dirty="0" smtClean="0"/>
              <a:t> is an important “liberal” art.</a:t>
            </a:r>
            <a:endParaRPr lang="en-US" dirty="0" smtClean="0"/>
          </a:p>
          <a:p>
            <a:r>
              <a:rPr lang="en-US" dirty="0" smtClean="0"/>
              <a:t>Tell them the story of Nico </a:t>
            </a:r>
            <a:r>
              <a:rPr lang="en-US" dirty="0" err="1" smtClean="0"/>
              <a:t>Cavalotto’s</a:t>
            </a:r>
            <a:r>
              <a:rPr lang="en-US" dirty="0" smtClean="0"/>
              <a:t> demo at IRST for the GIST project.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Software is not exactly like a presentation, but there are strong similarities. </a:t>
            </a:r>
          </a:p>
          <a:p>
            <a:endParaRPr lang="en-US" dirty="0" smtClean="0"/>
          </a:p>
          <a:p>
            <a:endParaRPr lang="en-US" dirty="0" smtClean="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smtClean="0"/>
              <a:t>A host of detractors</a:t>
            </a:r>
          </a:p>
          <a:p>
            <a:r>
              <a:rPr lang="en-US" dirty="0" smtClean="0"/>
              <a:t>Mostly, these guys are over-reacting.  </a:t>
            </a:r>
            <a:r>
              <a:rPr lang="en-US" dirty="0" err="1" smtClean="0"/>
              <a:t>Powerpoint</a:t>
            </a:r>
            <a:r>
              <a:rPr lang="en-US" dirty="0" smtClean="0"/>
              <a: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(See </a:t>
            </a:r>
            <a:r>
              <a:rPr lang="en-US" sz="1200" dirty="0" smtClean="0">
                <a:hlinkClick r:id="rId3"/>
              </a:rPr>
              <a:t>http://www.norvig.com/Gettysburg/</a:t>
            </a:r>
            <a:r>
              <a:rPr lang="en-US" sz="120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In contrast, see http://www.jnd.org/dn.mss/in_defense_of_p.html</a:t>
            </a:r>
            <a:r>
              <a:rPr lang="en-US" sz="1200" baseline="0" dirty="0" smtClean="0"/>
              <a:t>. </a:t>
            </a:r>
            <a:endParaRPr lang="en-US" dirty="0" smtClean="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smtClean="0"/>
              <a:t>Watch the time.</a:t>
            </a:r>
          </a:p>
          <a:p>
            <a:r>
              <a:rPr lang="en-US" baseline="0" dirty="0" smtClean="0"/>
              <a:t>Spread the questions around.</a:t>
            </a:r>
          </a:p>
          <a:p>
            <a:r>
              <a:rPr lang="en-US" baseline="0" dirty="0" smtClean="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smtClean="0"/>
              <a:t>Determine the constraints:</a:t>
            </a:r>
          </a:p>
          <a:p>
            <a:pPr lvl="0">
              <a:buFontTx/>
              <a:buChar char="•"/>
            </a:pPr>
            <a:r>
              <a:rPr lang="en-US" dirty="0" smtClean="0"/>
              <a:t> Audience</a:t>
            </a:r>
          </a:p>
          <a:p>
            <a:pPr lvl="1">
              <a:buFontTx/>
              <a:buNone/>
            </a:pPr>
            <a:r>
              <a:rPr lang="en-US" dirty="0" smtClean="0"/>
              <a:t>Who are they?  What do they know? How do you want them to respond? How formal is it intended to be?</a:t>
            </a:r>
          </a:p>
          <a:p>
            <a:pPr lvl="0">
              <a:buFontTx/>
              <a:buChar char="•"/>
            </a:pPr>
            <a:r>
              <a:rPr lang="en-US" dirty="0" smtClean="0"/>
              <a:t> Venue</a:t>
            </a:r>
          </a:p>
          <a:p>
            <a:pPr lvl="1">
              <a:buFontTx/>
              <a:buNone/>
            </a:pPr>
            <a:r>
              <a:rPr lang="en-US" dirty="0" smtClean="0"/>
              <a:t>What equipment is there?  How large is the space/audience?</a:t>
            </a:r>
          </a:p>
          <a:p>
            <a:pPr lvl="0">
              <a:buFontTx/>
              <a:buChar char="•"/>
            </a:pPr>
            <a:r>
              <a:rPr lang="en-US" dirty="0" smtClean="0"/>
              <a:t> Time</a:t>
            </a:r>
          </a:p>
          <a:p>
            <a:pPr lvl="1">
              <a:buFontTx/>
              <a:buNone/>
            </a:pPr>
            <a:r>
              <a:rPr lang="en-US" dirty="0" smtClean="0"/>
              <a:t>How much time do you have?  Should there be time for questions?</a:t>
            </a:r>
          </a:p>
          <a:p>
            <a:r>
              <a:rPr lang="en-US" dirty="0" smtClean="0"/>
              <a:t>Establish a goal,</a:t>
            </a:r>
            <a:r>
              <a:rPr lang="en-US" baseline="0" dirty="0" smtClean="0"/>
              <a:t> </a:t>
            </a:r>
            <a:r>
              <a:rPr lang="en-US" dirty="0" smtClean="0"/>
              <a:t>e.g., </a:t>
            </a:r>
          </a:p>
          <a:p>
            <a:pPr marL="171450" indent="-171450">
              <a:buFont typeface="Arial" panose="020B0604020202020204" pitchFamily="34" charset="0"/>
              <a:buChar char="•"/>
            </a:pPr>
            <a:r>
              <a:rPr lang="en-US" dirty="0" smtClean="0"/>
              <a:t>“my thesis is X – believe it”</a:t>
            </a:r>
          </a:p>
          <a:p>
            <a:pPr marL="171450" indent="-171450">
              <a:buFont typeface="Arial" panose="020B0604020202020204" pitchFamily="34" charset="0"/>
              <a:buChar char="•"/>
            </a:pPr>
            <a:r>
              <a:rPr lang="en-US" dirty="0" smtClean="0"/>
              <a:t>“my system solves this problem in a unique way – buy it!”</a:t>
            </a:r>
          </a:p>
          <a:p>
            <a:pPr marL="171450" indent="-171450">
              <a:buFont typeface="Arial" panose="020B0604020202020204" pitchFamily="34" charset="0"/>
              <a:buChar char="•"/>
            </a:pPr>
            <a:r>
              <a:rPr lang="en-US" dirty="0" smtClean="0"/>
              <a:t>“my proposal is great – fund it”</a:t>
            </a:r>
          </a:p>
          <a:p>
            <a:r>
              <a:rPr lang="en-US" dirty="0" smtClean="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smtClean="0"/>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smtClean="0"/>
              <a:t>Use prepared slides or web pages, this will save you precious time during a formal, timed presentation. </a:t>
            </a:r>
          </a:p>
          <a:p>
            <a:pPr marL="171450" lvl="0" indent="-171450">
              <a:buFont typeface="Arial" panose="020B0604020202020204" pitchFamily="34" charset="0"/>
              <a:buChar char="•"/>
            </a:pPr>
            <a:r>
              <a:rPr lang="en-US" dirty="0" smtClean="0"/>
              <a:t>Title slide</a:t>
            </a:r>
          </a:p>
          <a:p>
            <a:pPr marL="0" lvl="0" indent="0">
              <a:buFont typeface="Arial" panose="020B0604020202020204" pitchFamily="34" charset="0"/>
              <a:buNone/>
            </a:pPr>
            <a:r>
              <a:rPr lang="en-US" dirty="0" smtClean="0"/>
              <a:t>	Include title of talk, your name(s) and affiliation(s)</a:t>
            </a:r>
          </a:p>
          <a:p>
            <a:pPr marL="171450" lvl="0" indent="-171450">
              <a:spcAft>
                <a:spcPct val="35000"/>
              </a:spcAft>
              <a:buFont typeface="Arial" panose="020B0604020202020204" pitchFamily="34" charset="0"/>
              <a:buChar char="•"/>
            </a:pPr>
            <a:r>
              <a:rPr lang="en-US" dirty="0" smtClean="0"/>
              <a:t>Conclusion slide</a:t>
            </a:r>
          </a:p>
          <a:p>
            <a:pPr lvl="0">
              <a:spcAft>
                <a:spcPct val="35000"/>
              </a:spcAft>
            </a:pPr>
            <a:r>
              <a:rPr lang="en-US" baseline="0" dirty="0" smtClean="0"/>
              <a:t>	S</a:t>
            </a:r>
            <a:r>
              <a:rPr lang="en-US" dirty="0" smtClean="0"/>
              <a:t>ummarize the key points of your talk</a:t>
            </a:r>
          </a:p>
          <a:p>
            <a:pPr marL="171450" lvl="0" indent="-171450">
              <a:spcAft>
                <a:spcPct val="35000"/>
              </a:spcAft>
              <a:buFont typeface="Arial" panose="020B0604020202020204" pitchFamily="34" charset="0"/>
              <a:buChar char="•"/>
            </a:pPr>
            <a:r>
              <a:rPr lang="en-US" dirty="0" smtClean="0"/>
              <a:t>Explicit structuring</a:t>
            </a:r>
          </a:p>
          <a:p>
            <a:pPr lvl="0">
              <a:spcAft>
                <a:spcPct val="35000"/>
              </a:spcAft>
            </a:pPr>
            <a:r>
              <a:rPr lang="en-US" dirty="0" smtClean="0"/>
              <a:t>	Start with your thesis and follow an explicit (visible) outline.</a:t>
            </a:r>
          </a:p>
          <a:p>
            <a:pPr marL="171450" lvl="0" indent="-171450">
              <a:spcAft>
                <a:spcPct val="35000"/>
              </a:spcAft>
              <a:buFont typeface="Arial" panose="020B0604020202020204" pitchFamily="34" charset="0"/>
              <a:buChar char="•"/>
            </a:pPr>
            <a:r>
              <a:rPr lang="en-US" dirty="0" smtClean="0"/>
              <a:t>A motivating example very early helps too.</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Prepare</a:t>
            </a:r>
            <a:r>
              <a:rPr lang="en-US" baseline="0" dirty="0" smtClean="0"/>
              <a:t> three things:</a:t>
            </a:r>
          </a:p>
          <a:p>
            <a:pPr marL="171450" indent="-171450">
              <a:buFont typeface="Arial" panose="020B0604020202020204" pitchFamily="34" charset="0"/>
              <a:buChar char="•"/>
            </a:pPr>
            <a:r>
              <a:rPr lang="en-US" baseline="0" dirty="0" smtClean="0"/>
              <a:t>Personal notes</a:t>
            </a:r>
          </a:p>
          <a:p>
            <a:pPr marL="171450" indent="-171450">
              <a:buFont typeface="Arial" panose="020B0604020202020204" pitchFamily="34" charset="0"/>
              <a:buChar char="•"/>
            </a:pPr>
            <a:r>
              <a:rPr lang="en-US" baseline="0" dirty="0" smtClean="0"/>
              <a:t>Illustrative slides</a:t>
            </a:r>
          </a:p>
          <a:p>
            <a:pPr marL="171450" indent="-171450">
              <a:buFont typeface="Arial" panose="020B0604020202020204" pitchFamily="34" charset="0"/>
              <a:buChar char="•"/>
            </a:pPr>
            <a:r>
              <a:rPr lang="en-US" baseline="0" dirty="0" smtClean="0"/>
              <a:t>(handouts) A demo</a:t>
            </a:r>
            <a:endParaRPr lang="en-US" dirty="0" smtClean="0"/>
          </a:p>
          <a:p>
            <a:pPr>
              <a:spcAft>
                <a:spcPct val="35000"/>
              </a:spcAft>
            </a:pPr>
            <a:r>
              <a:rPr lang="en-US" dirty="0" smtClean="0"/>
              <a:t>Tell them what you’re going to tell them, tell them, then tell them what you told them.  Presenters are not listeners; listeners are not presenters.</a:t>
            </a:r>
          </a:p>
          <a:p>
            <a:pPr>
              <a:spcAft>
                <a:spcPct val="35000"/>
              </a:spcAft>
            </a:pPr>
            <a:r>
              <a:rPr lang="en-US" dirty="0" smtClean="0"/>
              <a:t>Figure 2-3 minutes per slide.</a:t>
            </a:r>
          </a:p>
          <a:p>
            <a:pPr>
              <a:spcAft>
                <a:spcPct val="35000"/>
              </a:spcAft>
            </a:pPr>
            <a:endParaRPr lang="en-US" dirty="0" smtClean="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a:spcAft>
                <a:spcPct val="50000"/>
              </a:spcAft>
            </a:pPr>
            <a:r>
              <a:rPr lang="en-US" dirty="0" smtClean="0"/>
              <a:t>Select an appropriate slide layout.</a:t>
            </a:r>
          </a:p>
          <a:p>
            <a:pPr>
              <a:spcAft>
                <a:spcPct val="50000"/>
              </a:spcAft>
            </a:pPr>
            <a:r>
              <a:rPr lang="en-US" dirty="0" smtClean="0"/>
              <a:t>	don’t have too many points (&lt;6)</a:t>
            </a:r>
          </a:p>
          <a:p>
            <a:pPr>
              <a:spcAft>
                <a:spcPct val="50000"/>
              </a:spcAft>
            </a:pPr>
            <a:r>
              <a:rPr lang="en-US" dirty="0" smtClean="0"/>
              <a:t>	choose a large enough font</a:t>
            </a:r>
          </a:p>
          <a:p>
            <a:r>
              <a:rPr lang="en-US" dirty="0" smtClean="0"/>
              <a:t>Technology can get in the way, so watch what you do.  The “experts” are down on </a:t>
            </a:r>
            <a:r>
              <a:rPr lang="en-US" dirty="0" err="1" smtClean="0"/>
              <a:t>powerpoint</a:t>
            </a:r>
            <a:r>
              <a:rPr lang="en-US" dirty="0" smtClean="0"/>
              <a:t> </a:t>
            </a:r>
            <a:r>
              <a:rPr lang="en-US" dirty="0" err="1" smtClean="0"/>
              <a:t>etc</a:t>
            </a:r>
            <a:r>
              <a:rPr lang="en-US" dirty="0" smtClean="0"/>
              <a:t>, because it can really screw things up.  In CS, it’s almost required for displaying interfaces, code, models, etc.  </a:t>
            </a:r>
          </a:p>
          <a:p>
            <a:endParaRPr lang="en-US" dirty="0" smtClean="0"/>
          </a:p>
          <a:p>
            <a:endParaRPr lang="en-US" dirty="0" smtClean="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image can be worth 1000 words,</a:t>
            </a:r>
            <a:r>
              <a:rPr lang="en-US" baseline="0" dirty="0" smtClean="0"/>
              <a:t> and </a:t>
            </a:r>
            <a:r>
              <a:rPr lang="en-US" dirty="0" smtClean="0"/>
              <a:t>PowerPoint is better at displaying</a:t>
            </a:r>
            <a:r>
              <a:rPr lang="en-US" baseline="0" dirty="0" smtClean="0"/>
              <a:t> them than you are, so consider displaying an image on one slide and doing the talking yourself. After all, you are better at talking that PowerPoint is. Use diagrams to design and to communicate. Don’t just do them; use them productively.</a:t>
            </a:r>
          </a:p>
          <a:p>
            <a:r>
              <a:rPr lang="en-US" baseline="0" dirty="0" smtClean="0"/>
              <a:t>See Al Gore’s use of </a:t>
            </a:r>
            <a:r>
              <a:rPr lang="en-US" baseline="0" dirty="0" err="1" smtClean="0"/>
              <a:t>slideware</a:t>
            </a:r>
            <a:r>
              <a:rPr lang="en-US" baseline="0" dirty="0" smtClean="0"/>
              <a:t> in </a:t>
            </a:r>
            <a:r>
              <a:rPr lang="en-US" i="1" baseline="0" dirty="0" smtClean="0"/>
              <a:t>An Inconvenient Truth</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5063" name="Rectangle 7"/>
          <p:cNvSpPr>
            <a:spLocks noChangeArrowheads="1"/>
          </p:cNvSpPr>
          <p:nvPr/>
        </p:nvSpPr>
        <p:spPr bwMode="auto">
          <a:xfrm>
            <a:off x="7239000" y="6629400"/>
            <a:ext cx="19050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a:t>
            </a:r>
            <a:r>
              <a:rPr lang="en-US" sz="900" dirty="0" smtClean="0">
                <a:latin typeface="Arial Unicode MS" pitchFamily="34" charset="-128"/>
              </a:rPr>
              <a:t>VanderLinden</a:t>
            </a:r>
            <a:r>
              <a:rPr lang="en-US" sz="900" dirty="0">
                <a:latin typeface="Arial Unicode MS" pitchFamily="34" charset="-128"/>
              </a:rPr>
              <a:t>, </a:t>
            </a:r>
            <a:r>
              <a:rPr lang="en-US" sz="900" dirty="0" smtClean="0">
                <a:latin typeface="Arial Unicode MS" pitchFamily="34" charset="-128"/>
              </a:rPr>
              <a:t>2015</a:t>
            </a:r>
            <a:endParaRPr lang="en-US" sz="900" dirty="0">
              <a:latin typeface="Arial Unicode MS" pitchFamily="34" charset="-128"/>
            </a:endParaRP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smtClean="0">
                <a:solidFill>
                  <a:schemeClr val="tx1"/>
                </a:solidFill>
              </a:rPr>
              <a:t>Technical Presentations</a:t>
            </a:r>
            <a:endParaRPr lang="en-US" dirty="0">
              <a:solidFill>
                <a:schemeClr val="tx1"/>
              </a:solidFill>
            </a:endParaRPr>
          </a:p>
        </p:txBody>
      </p:sp>
      <p:sp>
        <p:nvSpPr>
          <p:cNvPr id="3" name="Subtitle 2"/>
          <p:cNvSpPr>
            <a:spLocks noGrp="1"/>
          </p:cNvSpPr>
          <p:nvPr>
            <p:ph type="subTitle" idx="1"/>
          </p:nvPr>
        </p:nvSpPr>
        <p:spPr>
          <a:xfrm>
            <a:off x="2057400" y="4267200"/>
            <a:ext cx="6934200" cy="1752600"/>
          </a:xfrm>
        </p:spPr>
        <p:txBody>
          <a:bodyPr/>
          <a:lstStyle/>
          <a:p>
            <a:r>
              <a:rPr lang="en-US" dirty="0" smtClean="0"/>
              <a:t>Keith VanderLinden</a:t>
            </a:r>
          </a:p>
          <a:p>
            <a:r>
              <a:rPr lang="en-US" dirty="0" smtClean="0"/>
              <a:t>Calvin College</a:t>
            </a:r>
            <a:endParaRPr lang="en-US" dirty="0"/>
          </a:p>
        </p:txBody>
      </p:sp>
    </p:spTree>
    <p:extLst>
      <p:ext uri="{BB962C8B-B14F-4D97-AF65-F5344CB8AC3E}">
        <p14:creationId xmlns:p14="http://schemas.microsoft.com/office/powerpoint/2010/main" val="33497215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smtClean="0"/>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smtClean="0"/>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smtClean="0">
                <a:latin typeface="Curlz MT" pitchFamily="82" charset="0"/>
              </a:rPr>
              <a:t>No one can see the brilliance of your points if your font is poorly chosen.</a:t>
            </a:r>
          </a:p>
          <a:p>
            <a:pPr eaLnBrk="1" hangingPunct="1">
              <a:lnSpc>
                <a:spcPct val="80000"/>
              </a:lnSpc>
            </a:pPr>
            <a:endParaRPr lang="en-US" sz="2800" smtClean="0">
              <a:latin typeface="Curlz MT" pitchFamily="82" charset="0"/>
            </a:endParaRPr>
          </a:p>
          <a:p>
            <a:pPr eaLnBrk="1" hangingPunct="1">
              <a:lnSpc>
                <a:spcPct val="80000"/>
              </a:lnSpc>
            </a:pPr>
            <a:r>
              <a:rPr lang="en-US" sz="2800" smtClean="0">
                <a:solidFill>
                  <a:srgbClr val="FFFF66"/>
                </a:solidFill>
              </a:rPr>
              <a:t>The wrong color</a:t>
            </a:r>
          </a:p>
          <a:p>
            <a:pPr eaLnBrk="1" hangingPunct="1">
              <a:lnSpc>
                <a:spcPct val="80000"/>
              </a:lnSpc>
            </a:pPr>
            <a:endParaRPr lang="en-US" sz="2800" smtClean="0">
              <a:solidFill>
                <a:srgbClr val="FFFF66"/>
              </a:solidFill>
            </a:endParaRPr>
          </a:p>
          <a:p>
            <a:pPr eaLnBrk="1" hangingPunct="1">
              <a:lnSpc>
                <a:spcPct val="80000"/>
              </a:lnSpc>
            </a:pPr>
            <a:r>
              <a:rPr lang="en-US" sz="1200" smtClean="0"/>
              <a:t>Or too small</a:t>
            </a:r>
          </a:p>
          <a:p>
            <a:pPr eaLnBrk="1" hangingPunct="1">
              <a:lnSpc>
                <a:spcPct val="80000"/>
              </a:lnSpc>
            </a:pPr>
            <a:endParaRPr lang="en-US" sz="1200" smtClean="0"/>
          </a:p>
          <a:p>
            <a:pPr eaLnBrk="1" hangingPunct="1">
              <a:lnSpc>
                <a:spcPct val="80000"/>
              </a:lnSpc>
            </a:pPr>
            <a:r>
              <a:rPr lang="en-US" sz="3600" smtClean="0">
                <a:solidFill>
                  <a:srgbClr val="FF0000"/>
                </a:solidFill>
              </a:rPr>
              <a:t>Red next to green is a common problem for the colorblind.</a:t>
            </a:r>
          </a:p>
          <a:p>
            <a:pPr eaLnBrk="1" hangingPunct="1">
              <a:lnSpc>
                <a:spcPct val="80000"/>
              </a:lnSpc>
            </a:pPr>
            <a:endParaRPr lang="en-US" sz="2400" smtClean="0">
              <a:solidFill>
                <a:srgbClr val="FF0000"/>
              </a:solidFill>
            </a:endParaRPr>
          </a:p>
          <a:p>
            <a:pPr eaLnBrk="1" hangingPunct="1">
              <a:lnSpc>
                <a:spcPct val="80000"/>
              </a:lnSpc>
            </a:pPr>
            <a:r>
              <a:rPr lang="en-US" sz="3600" smtClean="0">
                <a:solidFill>
                  <a:srgbClr val="0000FF"/>
                </a:solidFill>
              </a:rPr>
              <a:t>People can’t read blue very well</a:t>
            </a:r>
          </a:p>
          <a:p>
            <a:pPr eaLnBrk="1" hangingPunct="1">
              <a:lnSpc>
                <a:spcPct val="80000"/>
              </a:lnSpc>
            </a:pPr>
            <a:endParaRPr lang="en-US" sz="3600" smtClean="0">
              <a:solidFill>
                <a:srgbClr val="0000FF"/>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smtClean="0"/>
          </a:p>
        </p:txBody>
      </p:sp>
      <p:sp>
        <p:nvSpPr>
          <p:cNvPr id="10243" name="Rectangle 4"/>
          <p:cNvSpPr>
            <a:spLocks noGrp="1" noChangeArrowheads="1"/>
          </p:cNvSpPr>
          <p:nvPr>
            <p:ph type="body" idx="1"/>
          </p:nvPr>
        </p:nvSpPr>
        <p:spPr>
          <a:xfrm>
            <a:off x="457200" y="1600200"/>
            <a:ext cx="7924800" cy="4724400"/>
          </a:xfrm>
        </p:spPr>
        <p:txBody>
          <a:bodyPr/>
          <a:lstStyle/>
          <a:p>
            <a:pPr eaLnBrk="1" hangingPunct="1">
              <a:lnSpc>
                <a:spcPct val="90000"/>
              </a:lnSpc>
            </a:pPr>
            <a:r>
              <a:rPr lang="en-US" smtClean="0"/>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smtClean="0"/>
              <a:t>Too much text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smtClean="0"/>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smtClean="0"/>
              <a:t>Some people just have too many good ideas:</a:t>
            </a:r>
          </a:p>
          <a:p>
            <a:pPr lvl="1" eaLnBrk="1" hangingPunct="1">
              <a:lnSpc>
                <a:spcPct val="90000"/>
              </a:lnSpc>
            </a:pPr>
            <a:r>
              <a:rPr lang="en-US" sz="2400" smtClean="0"/>
              <a:t>Here’s one.</a:t>
            </a:r>
          </a:p>
          <a:p>
            <a:pPr lvl="1" eaLnBrk="1" hangingPunct="1">
              <a:lnSpc>
                <a:spcPct val="90000"/>
              </a:lnSpc>
            </a:pPr>
            <a:r>
              <a:rPr lang="en-US" sz="2400" smtClean="0"/>
              <a:t>Here’s another.</a:t>
            </a:r>
          </a:p>
          <a:p>
            <a:pPr lvl="1" eaLnBrk="1" hangingPunct="1">
              <a:lnSpc>
                <a:spcPct val="90000"/>
              </a:lnSpc>
            </a:pPr>
            <a:r>
              <a:rPr lang="en-US" sz="2400" smtClean="0"/>
              <a:t>Here’s a third.</a:t>
            </a:r>
          </a:p>
          <a:p>
            <a:pPr lvl="1" eaLnBrk="1" hangingPunct="1">
              <a:lnSpc>
                <a:spcPct val="90000"/>
              </a:lnSpc>
            </a:pPr>
            <a:r>
              <a:rPr lang="en-US" sz="2400" smtClean="0"/>
              <a:t>I’m so smart, I can keep coming up with these all day.</a:t>
            </a:r>
          </a:p>
          <a:p>
            <a:pPr lvl="1" eaLnBrk="1" hangingPunct="1">
              <a:lnSpc>
                <a:spcPct val="90000"/>
              </a:lnSpc>
            </a:pPr>
            <a:r>
              <a:rPr lang="en-US" sz="2400" smtClean="0"/>
              <a:t>This one is kind of like an earlier one.</a:t>
            </a:r>
          </a:p>
          <a:p>
            <a:pPr lvl="1" eaLnBrk="1" hangingPunct="1">
              <a:lnSpc>
                <a:spcPct val="90000"/>
              </a:lnSpc>
            </a:pPr>
            <a:r>
              <a:rPr lang="en-US" sz="2400" smtClean="0"/>
              <a:t>This one is too, but is sort of different.</a:t>
            </a:r>
          </a:p>
          <a:p>
            <a:pPr lvl="1" eaLnBrk="1" hangingPunct="1">
              <a:lnSpc>
                <a:spcPct val="90000"/>
              </a:lnSpc>
            </a:pPr>
            <a:r>
              <a:rPr lang="en-US" sz="2400" smtClean="0"/>
              <a:t>This one isn’t related at all, but I thought I’d mention it.</a:t>
            </a:r>
          </a:p>
          <a:p>
            <a:pPr lvl="1" eaLnBrk="1" hangingPunct="1">
              <a:lnSpc>
                <a:spcPct val="90000"/>
              </a:lnSpc>
            </a:pPr>
            <a:r>
              <a:rPr lang="en-US" sz="2400" smtClean="0"/>
              <a:t>Now this is starting to get tiring.</a:t>
            </a:r>
          </a:p>
          <a:p>
            <a:pPr lvl="1" eaLnBrk="1" hangingPunct="1">
              <a:lnSpc>
                <a:spcPct val="90000"/>
              </a:lnSpc>
            </a:pPr>
            <a:r>
              <a:rPr lang="en-US" sz="2400" smtClean="0"/>
              <a:t>No one will get this far probably.</a:t>
            </a:r>
          </a:p>
          <a:p>
            <a:pPr lvl="1" eaLnBrk="1" hangingPunct="1">
              <a:lnSpc>
                <a:spcPct val="90000"/>
              </a:lnSpc>
            </a:pPr>
            <a:r>
              <a:rPr lang="en-US" sz="2400" smtClean="0"/>
              <a:t>You’ll run out of time by now.</a:t>
            </a:r>
          </a:p>
          <a:p>
            <a:pPr lvl="1" eaLnBrk="1" hangingPunct="1">
              <a:lnSpc>
                <a:spcPct val="90000"/>
              </a:lnSpc>
            </a:pPr>
            <a:r>
              <a:rPr lang="en-US" sz="2400" smtClean="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smtClean="0"/>
              <a:t>Too many points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smtClean="0"/>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smtClean="0">
                <a:solidFill>
                  <a:schemeClr val="bg2"/>
                </a:solidFill>
              </a:rPr>
              <a:t>A Distracting Slide</a:t>
            </a:r>
            <a:endParaRPr lang="en-US" smtClean="0"/>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smtClean="0">
                <a:solidFill>
                  <a:schemeClr val="bg2"/>
                </a:solidFill>
              </a:rPr>
              <a:t>It doesn’t matter what I say here,              you won’t see it...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smtClean="0"/>
          </a:p>
        </p:txBody>
      </p:sp>
      <p:sp>
        <p:nvSpPr>
          <p:cNvPr id="60419" name="Rectangle 3"/>
          <p:cNvSpPr>
            <a:spLocks noGrp="1" noChangeArrowheads="1"/>
          </p:cNvSpPr>
          <p:nvPr>
            <p:ph type="title"/>
          </p:nvPr>
        </p:nvSpPr>
        <p:spPr/>
        <p:txBody>
          <a:bodyPr/>
          <a:lstStyle/>
          <a:p>
            <a:pPr eaLnBrk="1" hangingPunct="1"/>
            <a:r>
              <a:rPr lang="en-US" smtClean="0"/>
              <a:t>Silly Effects</a:t>
            </a:r>
          </a:p>
        </p:txBody>
      </p:sp>
      <p:sp>
        <p:nvSpPr>
          <p:cNvPr id="60421" name="Rectangle 5"/>
          <p:cNvSpPr>
            <a:spLocks noGrp="1" noChangeArrowheads="1"/>
          </p:cNvSpPr>
          <p:nvPr>
            <p:ph type="body" idx="1"/>
          </p:nvPr>
        </p:nvSpPr>
        <p:spPr>
          <a:noFill/>
        </p:spPr>
        <p:txBody>
          <a:bodyPr/>
          <a:lstStyle/>
          <a:p>
            <a:pPr eaLnBrk="1" hangingPunct="1"/>
            <a:r>
              <a:rPr lang="en-US" smtClean="0"/>
              <a:t>Unrelated nonsense will detract from your fundamental purpose!</a:t>
            </a:r>
          </a:p>
          <a:p>
            <a:pPr eaLnBrk="1" hangingPunct="1"/>
            <a:r>
              <a:rPr lang="en-US" smtClean="0"/>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a:latin typeface="Times New Roman" pitchFamily="18" charset="0"/>
              </a:rPr>
              <a:t>effects by Christian Vander 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smtClean="0"/>
          </a:p>
        </p:txBody>
      </p:sp>
      <p:sp>
        <p:nvSpPr>
          <p:cNvPr id="15363" name="Rectangle 2"/>
          <p:cNvSpPr>
            <a:spLocks noGrp="1" noChangeArrowheads="1"/>
          </p:cNvSpPr>
          <p:nvPr>
            <p:ph type="title"/>
          </p:nvPr>
        </p:nvSpPr>
        <p:spPr/>
        <p:txBody>
          <a:bodyPr/>
          <a:lstStyle/>
          <a:p>
            <a:pPr eaLnBrk="1" hangingPunct="1"/>
            <a:r>
              <a:rPr lang="en-US" smtClean="0"/>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smtClean="0"/>
              <a:t>Look “presentable”.</a:t>
            </a:r>
          </a:p>
          <a:p>
            <a:pPr eaLnBrk="1" hangingPunct="1">
              <a:lnSpc>
                <a:spcPct val="90000"/>
              </a:lnSpc>
            </a:pPr>
            <a:r>
              <a:rPr lang="en-US" dirty="0" smtClean="0"/>
              <a:t>Establish a focus of attention:</a:t>
            </a:r>
          </a:p>
          <a:p>
            <a:pPr lvl="1" eaLnBrk="1" hangingPunct="1">
              <a:lnSpc>
                <a:spcPct val="90000"/>
              </a:lnSpc>
            </a:pPr>
            <a:r>
              <a:rPr lang="en-US" dirty="0" smtClean="0"/>
              <a:t>Stand close to the slides and refer to them.</a:t>
            </a:r>
          </a:p>
          <a:p>
            <a:pPr lvl="1" eaLnBrk="1" hangingPunct="1">
              <a:lnSpc>
                <a:spcPct val="90000"/>
              </a:lnSpc>
            </a:pPr>
            <a:r>
              <a:rPr lang="en-US" dirty="0" smtClean="0"/>
              <a:t>Establish and maintain eye-contact.  </a:t>
            </a:r>
          </a:p>
          <a:p>
            <a:pPr lvl="1" eaLnBrk="1" hangingPunct="1">
              <a:lnSpc>
                <a:spcPct val="90000"/>
              </a:lnSpc>
            </a:pPr>
            <a:r>
              <a:rPr lang="en-US" dirty="0" smtClean="0"/>
              <a:t>Work from memory, don’t read.</a:t>
            </a:r>
          </a:p>
          <a:p>
            <a:pPr lvl="1" eaLnBrk="1" hangingPunct="1">
              <a:lnSpc>
                <a:spcPct val="90000"/>
              </a:lnSpc>
            </a:pPr>
            <a:r>
              <a:rPr lang="en-US" dirty="0" smtClean="0"/>
              <a:t>Keep the audience’s attention.</a:t>
            </a:r>
          </a:p>
          <a:p>
            <a:pPr eaLnBrk="1" hangingPunct="1">
              <a:lnSpc>
                <a:spcPct val="90000"/>
              </a:lnSpc>
            </a:pPr>
            <a:r>
              <a:rPr lang="en-US" dirty="0" smtClean="0"/>
              <a:t>Presentation roles:</a:t>
            </a:r>
          </a:p>
          <a:p>
            <a:pPr lvl="1" eaLnBrk="1" hangingPunct="1">
              <a:lnSpc>
                <a:spcPct val="90000"/>
              </a:lnSpc>
            </a:pPr>
            <a:r>
              <a:rPr lang="en-US" dirty="0" smtClean="0"/>
              <a:t>A team “MC” to channel attention</a:t>
            </a:r>
          </a:p>
          <a:p>
            <a:pPr lvl="1" eaLnBrk="1" hangingPunct="1">
              <a:lnSpc>
                <a:spcPct val="90000"/>
              </a:lnSpc>
            </a:pPr>
            <a:r>
              <a:rPr lang="en-US" dirty="0" smtClean="0"/>
              <a:t>A separate demo operator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smtClean="0"/>
          </a:p>
        </p:txBody>
      </p:sp>
      <p:sp>
        <p:nvSpPr>
          <p:cNvPr id="15363" name="Rectangle 2"/>
          <p:cNvSpPr>
            <a:spLocks noGrp="1" noChangeArrowheads="1"/>
          </p:cNvSpPr>
          <p:nvPr>
            <p:ph type="title"/>
          </p:nvPr>
        </p:nvSpPr>
        <p:spPr/>
        <p:txBody>
          <a:bodyPr/>
          <a:lstStyle/>
          <a:p>
            <a:pPr eaLnBrk="1" hangingPunct="1"/>
            <a:r>
              <a:rPr lang="en-US" dirty="0" smtClean="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smtClean="0"/>
              <a:t>Technical talks often have demos.</a:t>
            </a:r>
          </a:p>
          <a:p>
            <a:pPr eaLnBrk="1" hangingPunct="1">
              <a:lnSpc>
                <a:spcPct val="90000"/>
              </a:lnSpc>
            </a:pPr>
            <a:r>
              <a:rPr lang="en-US" dirty="0" smtClean="0"/>
              <a:t>Engineer the demo as part of the talk.</a:t>
            </a:r>
          </a:p>
        </p:txBody>
      </p:sp>
    </p:spTree>
    <p:extLst>
      <p:ext uri="{BB962C8B-B14F-4D97-AF65-F5344CB8AC3E}">
        <p14:creationId xmlns:p14="http://schemas.microsoft.com/office/powerpoint/2010/main" val="8106163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smtClean="0"/>
          </a:p>
        </p:txBody>
      </p:sp>
      <p:sp>
        <p:nvSpPr>
          <p:cNvPr id="16387" name="Rectangle 2"/>
          <p:cNvSpPr>
            <a:spLocks noGrp="1" noChangeArrowheads="1"/>
          </p:cNvSpPr>
          <p:nvPr>
            <p:ph type="title"/>
          </p:nvPr>
        </p:nvSpPr>
        <p:spPr/>
        <p:txBody>
          <a:bodyPr/>
          <a:lstStyle/>
          <a:p>
            <a:pPr eaLnBrk="1" hangingPunct="1"/>
            <a:r>
              <a:rPr lang="en-US" smtClean="0"/>
              <a:t>Practice, Practice, Practice!</a:t>
            </a:r>
          </a:p>
        </p:txBody>
      </p:sp>
      <p:sp>
        <p:nvSpPr>
          <p:cNvPr id="16388" name="Rectangle 3"/>
          <p:cNvSpPr>
            <a:spLocks noGrp="1" noChangeArrowheads="1"/>
          </p:cNvSpPr>
          <p:nvPr>
            <p:ph type="body" idx="1"/>
          </p:nvPr>
        </p:nvSpPr>
        <p:spPr/>
        <p:txBody>
          <a:bodyPr/>
          <a:lstStyle/>
          <a:p>
            <a:pPr eaLnBrk="1" hangingPunct="1"/>
            <a:r>
              <a:rPr lang="en-US" dirty="0" smtClean="0"/>
              <a:t>Practice in the real room with real people.</a:t>
            </a:r>
          </a:p>
          <a:p>
            <a:pPr eaLnBrk="1" hangingPunct="1"/>
            <a:r>
              <a:rPr lang="en-US" dirty="0" smtClean="0"/>
              <a:t>Practice the interaction between the speaker and the demo operator.</a:t>
            </a:r>
          </a:p>
          <a:p>
            <a:pPr eaLnBrk="1" hangingPunct="1"/>
            <a:r>
              <a:rPr lang="en-US" dirty="0" smtClean="0"/>
              <a:t>Practice taking questions at the end.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smtClean="0"/>
          </a:p>
        </p:txBody>
      </p:sp>
      <p:sp>
        <p:nvSpPr>
          <p:cNvPr id="16387" name="Rectangle 2"/>
          <p:cNvSpPr>
            <a:spLocks noGrp="1" noChangeArrowheads="1"/>
          </p:cNvSpPr>
          <p:nvPr>
            <p:ph type="title"/>
          </p:nvPr>
        </p:nvSpPr>
        <p:spPr/>
        <p:txBody>
          <a:bodyPr/>
          <a:lstStyle/>
          <a:p>
            <a:pPr eaLnBrk="1" hangingPunct="1"/>
            <a:r>
              <a:rPr lang="en-US" dirty="0" smtClean="0"/>
              <a:t>Evaluation</a:t>
            </a:r>
          </a:p>
        </p:txBody>
      </p:sp>
      <p:sp>
        <p:nvSpPr>
          <p:cNvPr id="16388" name="Rectangle 3"/>
          <p:cNvSpPr>
            <a:spLocks noGrp="1" noChangeArrowheads="1"/>
          </p:cNvSpPr>
          <p:nvPr>
            <p:ph type="body" idx="1"/>
          </p:nvPr>
        </p:nvSpPr>
        <p:spPr/>
        <p:txBody>
          <a:bodyPr/>
          <a:lstStyle/>
          <a:p>
            <a:pPr eaLnBrk="1" hangingPunct="1"/>
            <a:r>
              <a:rPr lang="en-US" dirty="0" smtClean="0"/>
              <a:t>Let your preliminary design presentation be your first iteration.</a:t>
            </a:r>
          </a:p>
          <a:p>
            <a:pPr eaLnBrk="1" hangingPunct="1"/>
            <a:r>
              <a:rPr lang="en-US" dirty="0" smtClean="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smtClean="0"/>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smtClean="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smtClean="0">
                      <a:latin typeface="Times New Roman" pitchFamily="18" charset="0"/>
                    </a:rPr>
                    <a:t>Michael Moore</a:t>
                  </a:r>
                  <a:endParaRPr lang="en-US" sz="900" dirty="0">
                    <a:latin typeface="Times New Roman" pitchFamily="18" charset="0"/>
                  </a:endParaRPr>
                </a:p>
                <a:p>
                  <a:r>
                    <a:rPr lang="en-US" sz="900" dirty="0">
                      <a:latin typeface="Times New Roman" pitchFamily="18" charset="0"/>
                    </a:rPr>
                    <a:t>March 26, </a:t>
                  </a:r>
                  <a:r>
                    <a:rPr lang="en-US" sz="900" dirty="0" smtClean="0">
                      <a:latin typeface="Times New Roman" pitchFamily="18" charset="0"/>
                    </a:rPr>
                    <a:t>2000</a:t>
                  </a:r>
                  <a:endParaRPr lang="en-US" sz="900" dirty="0">
                    <a:latin typeface="Times New Roman" pitchFamily="18" charset="0"/>
                  </a:endParaRP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smtClean="0"/>
              <a:t>Heights</a:t>
            </a:r>
          </a:p>
          <a:p>
            <a:pPr marL="514350" indent="-514350">
              <a:buFont typeface="+mj-lt"/>
              <a:buAutoNum type="arabicPeriod" startAt="2"/>
            </a:pPr>
            <a:r>
              <a:rPr lang="en-US" sz="2800" dirty="0" smtClean="0"/>
              <a:t>Insects and bugs</a:t>
            </a:r>
          </a:p>
          <a:p>
            <a:pPr marL="514350" indent="-514350">
              <a:buFont typeface="+mj-lt"/>
              <a:buAutoNum type="arabicPeriod" startAt="2"/>
            </a:pPr>
            <a:r>
              <a:rPr lang="en-US" sz="2800" dirty="0" smtClean="0"/>
              <a:t>Financial problems</a:t>
            </a:r>
          </a:p>
          <a:p>
            <a:pPr marL="514350" indent="-514350">
              <a:buFont typeface="+mj-lt"/>
              <a:buAutoNum type="arabicPeriod" startAt="2"/>
            </a:pPr>
            <a:r>
              <a:rPr lang="en-US" sz="2800" dirty="0" smtClean="0"/>
              <a:t>Deep water</a:t>
            </a:r>
          </a:p>
          <a:p>
            <a:pPr marL="514350" indent="-514350">
              <a:buFont typeface="+mj-lt"/>
              <a:buAutoNum type="arabicPeriod" startAt="2"/>
            </a:pPr>
            <a:r>
              <a:rPr lang="en-US" sz="2800" dirty="0" smtClean="0"/>
              <a:t>Sickness</a:t>
            </a:r>
          </a:p>
          <a:p>
            <a:pPr marL="514350" indent="-514350">
              <a:buFont typeface="+mj-lt"/>
              <a:buAutoNum type="arabicPeriod" startAt="2"/>
            </a:pPr>
            <a:r>
              <a:rPr lang="en-US" sz="2800" dirty="0" smtClean="0"/>
              <a:t>Death</a:t>
            </a:r>
          </a:p>
          <a:p>
            <a:pPr marL="514350" indent="-514350">
              <a:buFont typeface="+mj-lt"/>
              <a:buAutoNum type="arabicPeriod" startAt="2"/>
            </a:pPr>
            <a:r>
              <a:rPr lang="en-US" sz="2800" dirty="0" smtClean="0"/>
              <a:t>Flying</a:t>
            </a:r>
          </a:p>
          <a:p>
            <a:pPr marL="514350" indent="-514350">
              <a:buFont typeface="+mj-lt"/>
              <a:buAutoNum type="arabicPeriod" startAt="2"/>
            </a:pPr>
            <a:r>
              <a:rPr lang="en-US" sz="2800" dirty="0" smtClean="0"/>
              <a:t>Loneliness</a:t>
            </a:r>
          </a:p>
          <a:p>
            <a:pPr marL="514350" indent="-514350">
              <a:buFont typeface="+mj-lt"/>
              <a:buAutoNum type="arabicPeriod" startAt="2"/>
            </a:pPr>
            <a:r>
              <a:rPr lang="en-US" sz="2800" dirty="0" smtClean="0"/>
              <a:t>Dogs                  </a:t>
            </a:r>
            <a:r>
              <a:rPr lang="en-US" sz="1200" dirty="0">
                <a:latin typeface="Times New Roman" pitchFamily="18" charset="0"/>
              </a:rPr>
              <a:t>- S</a:t>
            </a:r>
            <a:r>
              <a:rPr lang="en-US" sz="1200" dirty="0" smtClean="0">
                <a:latin typeface="Times New Roman" pitchFamily="18" charset="0"/>
              </a:rPr>
              <a:t>ony </a:t>
            </a:r>
            <a:r>
              <a:rPr lang="en-US" sz="1200" dirty="0">
                <a:latin typeface="Times New Roman" pitchFamily="18" charset="0"/>
              </a:rPr>
              <a:t>Corporation, 2000</a:t>
            </a:r>
          </a:p>
          <a:p>
            <a:pPr marL="514350" indent="-514350">
              <a:buFont typeface="+mj-lt"/>
              <a:buAutoNum type="arabicPeriod" startAt="2"/>
            </a:pPr>
            <a:endParaRPr lang="en-US" sz="28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smtClean="0"/>
          </a:p>
        </p:txBody>
      </p:sp>
      <p:sp>
        <p:nvSpPr>
          <p:cNvPr id="5123" name="Rectangle 2"/>
          <p:cNvSpPr>
            <a:spLocks noGrp="1" noChangeArrowheads="1"/>
          </p:cNvSpPr>
          <p:nvPr>
            <p:ph type="title"/>
          </p:nvPr>
        </p:nvSpPr>
        <p:spPr/>
        <p:txBody>
          <a:bodyPr/>
          <a:lstStyle/>
          <a:p>
            <a:pPr eaLnBrk="1" hangingPunct="1"/>
            <a:r>
              <a:rPr lang="en-US" dirty="0" smtClean="0"/>
              <a:t>Technical Presentations</a:t>
            </a:r>
          </a:p>
        </p:txBody>
      </p:sp>
      <p:sp>
        <p:nvSpPr>
          <p:cNvPr id="5124" name="Rectangle 3"/>
          <p:cNvSpPr>
            <a:spLocks noGrp="1" noChangeArrowheads="1"/>
          </p:cNvSpPr>
          <p:nvPr>
            <p:ph type="body" idx="1"/>
          </p:nvPr>
        </p:nvSpPr>
        <p:spPr/>
        <p:txBody>
          <a:bodyPr/>
          <a:lstStyle/>
          <a:p>
            <a:pPr eaLnBrk="1" hangingPunct="1"/>
            <a:r>
              <a:rPr lang="en-US" dirty="0" smtClean="0"/>
              <a:t>Presentations are an important part of the engineering process.</a:t>
            </a:r>
          </a:p>
          <a:p>
            <a:pPr eaLnBrk="1" hangingPunct="1"/>
            <a:r>
              <a:rPr lang="en-US" dirty="0" smtClean="0"/>
              <a:t>Engineer them like you engineer software:</a:t>
            </a:r>
          </a:p>
          <a:p>
            <a:pPr lvl="1" eaLnBrk="1" hangingPunct="1"/>
            <a:r>
              <a:rPr lang="en-US" dirty="0" smtClean="0">
                <a:hlinkClick r:id="" action="ppaction://customshow?id=0&amp;return=true"/>
              </a:rPr>
              <a:t>Analysis</a:t>
            </a:r>
            <a:endParaRPr lang="en-US" dirty="0" smtClean="0"/>
          </a:p>
          <a:p>
            <a:pPr lvl="1" eaLnBrk="1" hangingPunct="1"/>
            <a:endParaRPr lang="en-US" sz="900" dirty="0" smtClean="0"/>
          </a:p>
          <a:p>
            <a:pPr lvl="1" eaLnBrk="1" hangingPunct="1"/>
            <a:r>
              <a:rPr lang="en-US" dirty="0" smtClean="0">
                <a:hlinkClick r:id="" action="ppaction://customshow?id=1&amp;return=true"/>
              </a:rPr>
              <a:t>Design</a:t>
            </a:r>
            <a:endParaRPr lang="en-US" dirty="0" smtClean="0"/>
          </a:p>
          <a:p>
            <a:pPr lvl="1" eaLnBrk="1" hangingPunct="1"/>
            <a:endParaRPr lang="en-US" sz="800" dirty="0" smtClean="0"/>
          </a:p>
          <a:p>
            <a:pPr lvl="1" eaLnBrk="1" hangingPunct="1"/>
            <a:r>
              <a:rPr lang="en-US" dirty="0" smtClean="0">
                <a:hlinkClick r:id="" action="ppaction://customshow?id=2&amp;return=true"/>
              </a:rPr>
              <a:t>Performance</a:t>
            </a:r>
            <a:endParaRPr lang="en-US" dirty="0" smtClean="0"/>
          </a:p>
          <a:p>
            <a:pPr lvl="1" eaLnBrk="1" hangingPunct="1"/>
            <a:endParaRPr lang="en-US" sz="800" dirty="0" smtClean="0"/>
          </a:p>
          <a:p>
            <a:pPr lvl="1" eaLnBrk="1" hangingPunct="1"/>
            <a:r>
              <a:rPr lang="en-US" dirty="0" smtClean="0">
                <a:hlinkClick r:id="" action="ppaction://customshow?id=3&amp;return=true"/>
              </a:rPr>
              <a:t>Evaluation</a:t>
            </a:r>
            <a:endParaRPr lang="en-US" dirty="0" smtClean="0"/>
          </a:p>
          <a:p>
            <a:pPr lvl="1" eaLnBrk="1" hangingPunct="1">
              <a:buFont typeface="Arial" charset="0"/>
              <a:buNone/>
            </a:pPr>
            <a:endParaRPr lang="en-US" sz="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smtClean="0"/>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smtClean="0"/>
            </a:p>
            <a:p>
              <a:pPr eaLnBrk="1" hangingPunct="1">
                <a:lnSpc>
                  <a:spcPct val="90000"/>
                </a:lnSpc>
              </a:pPr>
              <a:endParaRPr lang="en-US" sz="1800" kern="0" dirty="0"/>
            </a:p>
            <a:p>
              <a:pPr eaLnBrk="1" hangingPunct="1">
                <a:lnSpc>
                  <a:spcPct val="90000"/>
                </a:lnSpc>
              </a:pPr>
              <a:endParaRPr lang="en-US" sz="1800" kern="0" dirty="0" smtClean="0"/>
            </a:p>
            <a:p>
              <a:pPr eaLnBrk="1" hangingPunct="1">
                <a:lnSpc>
                  <a:spcPct val="90000"/>
                </a:lnSpc>
              </a:pPr>
              <a:endParaRPr lang="en-US" sz="1800" kern="0" dirty="0"/>
            </a:p>
            <a:p>
              <a:pPr eaLnBrk="1" hangingPunct="1">
                <a:lnSpc>
                  <a:spcPct val="90000"/>
                </a:lnSpc>
              </a:pPr>
              <a:endParaRPr lang="en-US" sz="1800" kern="0" dirty="0" smtClean="0"/>
            </a:p>
            <a:p>
              <a:pPr eaLnBrk="1" hangingPunct="1">
                <a:lnSpc>
                  <a:spcPct val="90000"/>
                </a:lnSpc>
              </a:pPr>
              <a:endParaRPr lang="en-US" sz="1800" kern="0" dirty="0"/>
            </a:p>
            <a:p>
              <a:pPr eaLnBrk="1" hangingPunct="1">
                <a:lnSpc>
                  <a:spcPct val="90000"/>
                </a:lnSpc>
              </a:pPr>
              <a:endParaRPr lang="en-US" sz="1800" kern="0" dirty="0" smtClean="0"/>
            </a:p>
            <a:p>
              <a:pPr eaLnBrk="1" hangingPunct="1">
                <a:lnSpc>
                  <a:spcPct val="90000"/>
                </a:lnSpc>
              </a:pPr>
              <a:endParaRPr lang="en-US" sz="1800" kern="0" dirty="0"/>
            </a:p>
            <a:p>
              <a:pPr eaLnBrk="1" hangingPunct="1">
                <a:lnSpc>
                  <a:spcPct val="90000"/>
                </a:lnSpc>
              </a:pPr>
              <a:endParaRPr lang="en-US" sz="1800" kern="0" dirty="0" smtClean="0"/>
            </a:p>
            <a:p>
              <a:pPr eaLnBrk="1" hangingPunct="1">
                <a:lnSpc>
                  <a:spcPct val="90000"/>
                </a:lnSpc>
              </a:pPr>
              <a:r>
                <a:rPr lang="en-US" kern="0" dirty="0" smtClean="0"/>
                <a:t>For</a:t>
              </a:r>
            </a:p>
            <a:p>
              <a:pPr lvl="1" eaLnBrk="1" hangingPunct="1">
                <a:lnSpc>
                  <a:spcPct val="90000"/>
                </a:lnSpc>
              </a:pPr>
              <a:r>
                <a:rPr lang="en-US" i="1" kern="0" dirty="0" smtClean="0"/>
                <a:t>“Don’t blame the tool for a poorly prepared, poorly presented talk.” </a:t>
              </a:r>
              <a:r>
                <a:rPr lang="en-US" sz="1800" i="1" kern="0" dirty="0" smtClean="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smtClean="0"/>
              <a:t>Slideware</a:t>
            </a:r>
            <a:endParaRPr lang="en-US" dirty="0"/>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smtClean="0"/>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smtClean="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smtClean="0"/>
              <a:t>Save time for questions.</a:t>
            </a:r>
          </a:p>
          <a:p>
            <a:pPr eaLnBrk="1" hangingPunct="1">
              <a:lnSpc>
                <a:spcPct val="90000"/>
              </a:lnSpc>
            </a:pPr>
            <a:r>
              <a:rPr lang="en-US" kern="0" dirty="0" smtClean="0"/>
              <a:t>Moderate the question period.</a:t>
            </a:r>
            <a:endParaRPr lang="en-US" i="1" kern="0" dirty="0" smtClean="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smtClean="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smtClean="0">
                  <a:solidFill>
                    <a:schemeClr val="accent5">
                      <a:lumMod val="50000"/>
                    </a:schemeClr>
                  </a:solidFill>
                </a:rPr>
                <a:t>!!!</a:t>
              </a:r>
              <a:endParaRPr lang="en-US" sz="7200" dirty="0">
                <a:solidFill>
                  <a:schemeClr val="accent5">
                    <a:lumMod val="50000"/>
                  </a:schemeClr>
                </a:solidFill>
              </a:endParaRP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smtClean="0"/>
          </a:p>
        </p:txBody>
      </p:sp>
      <p:sp>
        <p:nvSpPr>
          <p:cNvPr id="6147" name="Rectangle 2"/>
          <p:cNvSpPr>
            <a:spLocks noGrp="1" noChangeArrowheads="1"/>
          </p:cNvSpPr>
          <p:nvPr>
            <p:ph type="title"/>
          </p:nvPr>
        </p:nvSpPr>
        <p:spPr/>
        <p:txBody>
          <a:bodyPr/>
          <a:lstStyle/>
          <a:p>
            <a:pPr eaLnBrk="1" hangingPunct="1"/>
            <a:r>
              <a:rPr lang="en-US" smtClean="0"/>
              <a:t>Presentation Analysis</a:t>
            </a:r>
          </a:p>
        </p:txBody>
      </p:sp>
      <p:sp>
        <p:nvSpPr>
          <p:cNvPr id="6148" name="Rectangle 3"/>
          <p:cNvSpPr>
            <a:spLocks noGrp="1" noChangeArrowheads="1"/>
          </p:cNvSpPr>
          <p:nvPr>
            <p:ph type="body" idx="1"/>
          </p:nvPr>
        </p:nvSpPr>
        <p:spPr/>
        <p:txBody>
          <a:bodyPr/>
          <a:lstStyle/>
          <a:p>
            <a:pPr eaLnBrk="1" hangingPunct="1"/>
            <a:r>
              <a:rPr lang="en-US" dirty="0" smtClean="0"/>
              <a:t>Determine the constraints:</a:t>
            </a:r>
          </a:p>
          <a:p>
            <a:pPr lvl="1" eaLnBrk="1" hangingPunct="1">
              <a:spcAft>
                <a:spcPct val="80000"/>
              </a:spcAft>
            </a:pPr>
            <a:r>
              <a:rPr lang="en-US" dirty="0" smtClean="0"/>
              <a:t>Audience</a:t>
            </a:r>
          </a:p>
          <a:p>
            <a:pPr lvl="1" eaLnBrk="1" hangingPunct="1">
              <a:spcAft>
                <a:spcPct val="80000"/>
              </a:spcAft>
            </a:pPr>
            <a:r>
              <a:rPr lang="en-US" dirty="0" smtClean="0"/>
              <a:t>Venue</a:t>
            </a:r>
          </a:p>
          <a:p>
            <a:pPr lvl="1" eaLnBrk="1" hangingPunct="1">
              <a:spcAft>
                <a:spcPct val="80000"/>
              </a:spcAft>
            </a:pPr>
            <a:r>
              <a:rPr lang="en-US" dirty="0" smtClean="0"/>
              <a:t>Time</a:t>
            </a:r>
          </a:p>
          <a:p>
            <a:pPr eaLnBrk="1" hangingPunct="1"/>
            <a:r>
              <a:rPr lang="en-US" dirty="0" smtClean="0"/>
              <a:t>Establish a goal.</a:t>
            </a:r>
          </a:p>
          <a:p>
            <a:pPr lvl="1" eaLnBrk="1" hangingPunct="1"/>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smtClean="0"/>
          </a:p>
        </p:txBody>
      </p:sp>
      <p:sp>
        <p:nvSpPr>
          <p:cNvPr id="7171" name="Rectangle 2"/>
          <p:cNvSpPr>
            <a:spLocks noGrp="1" noChangeArrowheads="1"/>
          </p:cNvSpPr>
          <p:nvPr>
            <p:ph type="title"/>
          </p:nvPr>
        </p:nvSpPr>
        <p:spPr/>
        <p:txBody>
          <a:bodyPr/>
          <a:lstStyle/>
          <a:p>
            <a:pPr eaLnBrk="1" hangingPunct="1"/>
            <a:r>
              <a:rPr lang="en-US" smtClean="0"/>
              <a:t>Presentation Design</a:t>
            </a:r>
          </a:p>
        </p:txBody>
      </p:sp>
      <p:sp>
        <p:nvSpPr>
          <p:cNvPr id="7172" name="Rectangle 3"/>
          <p:cNvSpPr>
            <a:spLocks noGrp="1" noChangeArrowheads="1"/>
          </p:cNvSpPr>
          <p:nvPr>
            <p:ph type="body" idx="1"/>
          </p:nvPr>
        </p:nvSpPr>
        <p:spPr>
          <a:xfrm>
            <a:off x="457200" y="1600200"/>
            <a:ext cx="7772400" cy="4419600"/>
          </a:xfrm>
        </p:spPr>
        <p:txBody>
          <a:bodyPr/>
          <a:lstStyle/>
          <a:p>
            <a:pPr eaLnBrk="1" hangingPunct="1">
              <a:lnSpc>
                <a:spcPct val="90000"/>
              </a:lnSpc>
              <a:spcAft>
                <a:spcPct val="35000"/>
              </a:spcAft>
            </a:pPr>
            <a:r>
              <a:rPr lang="en-US" dirty="0" smtClean="0"/>
              <a:t>Use prepared slides.</a:t>
            </a:r>
          </a:p>
          <a:p>
            <a:pPr lvl="1" eaLnBrk="1" hangingPunct="1">
              <a:lnSpc>
                <a:spcPct val="90000"/>
              </a:lnSpc>
              <a:spcAft>
                <a:spcPct val="35000"/>
              </a:spcAft>
            </a:pPr>
            <a:r>
              <a:rPr lang="en-US" dirty="0" smtClean="0"/>
              <a:t>Include a title slide and a conclusion slide.</a:t>
            </a:r>
          </a:p>
          <a:p>
            <a:pPr lvl="1" eaLnBrk="1" hangingPunct="1">
              <a:lnSpc>
                <a:spcPct val="90000"/>
              </a:lnSpc>
              <a:spcAft>
                <a:spcPct val="35000"/>
              </a:spcAft>
            </a:pPr>
            <a:r>
              <a:rPr lang="en-US" dirty="0" smtClean="0"/>
              <a:t>Use explicit structuring.</a:t>
            </a:r>
          </a:p>
          <a:p>
            <a:pPr lvl="1" eaLnBrk="1" hangingPunct="1">
              <a:lnSpc>
                <a:spcPct val="90000"/>
              </a:lnSpc>
              <a:spcAft>
                <a:spcPct val="35000"/>
              </a:spcAft>
            </a:pPr>
            <a:r>
              <a:rPr lang="en-US" dirty="0" smtClean="0"/>
              <a:t>Keep your slides simple.</a:t>
            </a:r>
          </a:p>
          <a:p>
            <a:pPr eaLnBrk="1" hangingPunct="1">
              <a:lnSpc>
                <a:spcPct val="90000"/>
              </a:lnSpc>
              <a:spcAft>
                <a:spcPct val="35000"/>
              </a:spcAft>
            </a:pPr>
            <a:r>
              <a:rPr lang="en-US" dirty="0" smtClean="0"/>
              <a:t>Drive your point home.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smtClean="0"/>
          </a:p>
        </p:txBody>
      </p:sp>
      <p:sp>
        <p:nvSpPr>
          <p:cNvPr id="8195" name="Rectangle 2"/>
          <p:cNvSpPr>
            <a:spLocks noGrp="1" noChangeArrowheads="1"/>
          </p:cNvSpPr>
          <p:nvPr>
            <p:ph type="title"/>
          </p:nvPr>
        </p:nvSpPr>
        <p:spPr/>
        <p:txBody>
          <a:bodyPr/>
          <a:lstStyle/>
          <a:p>
            <a:pPr eaLnBrk="1" hangingPunct="1"/>
            <a:r>
              <a:rPr lang="en-US" dirty="0" smtClean="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smtClean="0"/>
              <a:t>Do:</a:t>
            </a:r>
            <a:endParaRPr lang="en-US" dirty="0" smtClean="0">
              <a:hlinkClick r:id="" action="ppaction://customshow?id=7&amp;return=true"/>
            </a:endParaRPr>
          </a:p>
          <a:p>
            <a:pPr lvl="1" eaLnBrk="1" hangingPunct="1"/>
            <a:r>
              <a:rPr lang="en-US" dirty="0" smtClean="0">
                <a:hlinkClick r:id="" action="ppaction://customshow?id=7&amp;return=true"/>
              </a:rPr>
              <a:t>Focus on diagrams and images.</a:t>
            </a:r>
            <a:endParaRPr lang="en-US" dirty="0" smtClean="0">
              <a:hlinkClick r:id="" action="ppaction://noaction"/>
            </a:endParaRPr>
          </a:p>
          <a:p>
            <a:pPr lvl="1" eaLnBrk="1" hangingPunct="1"/>
            <a:r>
              <a:rPr lang="en-US" dirty="0" smtClean="0"/>
              <a:t>Have a back-up plan in case the technology doesn’t work.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smtClean="0"/>
              <a:t>Focus on Diagrams &amp; Images</a:t>
            </a:r>
            <a:endParaRPr lang="en-US" dirty="0"/>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846</TotalTime>
  <Words>1506</Words>
  <Application>Microsoft Office PowerPoint</Application>
  <PresentationFormat>On-screen Show (4:3)</PresentationFormat>
  <Paragraphs>241</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 Unicode MS</vt:lpstr>
      <vt:lpstr>Arial</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 Linden</cp:lastModifiedBy>
  <cp:revision>197</cp:revision>
  <dcterms:created xsi:type="dcterms:W3CDTF">1996-09-30T18:28:10Z</dcterms:created>
  <dcterms:modified xsi:type="dcterms:W3CDTF">2015-11-10T00:09:44Z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